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93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69660"/>
  </p:normalViewPr>
  <p:slide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A5242-F565-1946-869A-E58CE989A42B}" type="datetimeFigureOut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F1A1C-BC24-B442-9588-7EBAA1C79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95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F1A1C-BC24-B442-9588-7EBAA1C794D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75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7D0F1B4-B73F-2349-B5D6-25A9FDE4F8CD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8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6999-CCE6-0B41-935C-2B553AD29863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8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EDB1-5AFF-8845-893F-96735AA17E01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61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DB2FA213-CF61-A24E-A70E-50271FE08F16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1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EEC83EF-D8BA-9C49-8063-1020BA2A0DF3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2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7CDB74B-2FE6-B74A-BE83-0CFCD1073D0D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5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6FBA-7C02-6B42-8DB6-7325B57E76BB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7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07A0-2D90-0542-BE44-513E41EBCBC4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14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9B2D-9319-FC4A-BAF1-E7C38ECF6B08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60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E4D3-3AA2-694B-8348-C2B1516E52C0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8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87FC-072F-3E45-89F6-104E02B0EAB4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3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FF843-88BB-084E-9782-F6DAF35FEE8F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37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E6AAD2A-2253-4D4B-BD35-87593AE74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EEE-04BD-364E-B7C4-9FFD8C1D4D76}" type="slidenum">
              <a:rPr kumimoji="1" lang="ja-JP" altLang="en-US" smtClean="0"/>
              <a:t>1</a:t>
            </a:fld>
            <a:endParaRPr kumimoji="1" lang="ja-JP" altLang="en-US"/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3806CE2B-ACD3-E848-B505-BDE8ED20E4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491735"/>
              </p:ext>
            </p:extLst>
          </p:nvPr>
        </p:nvGraphicFramePr>
        <p:xfrm>
          <a:off x="61992" y="411776"/>
          <a:ext cx="9020014" cy="6062183"/>
        </p:xfrm>
        <a:graphic>
          <a:graphicData uri="http://schemas.openxmlformats.org/drawingml/2006/table">
            <a:tbl>
              <a:tblPr/>
              <a:tblGrid>
                <a:gridCol w="884370">
                  <a:extLst>
                    <a:ext uri="{9D8B030D-6E8A-4147-A177-3AD203B41FA5}">
                      <a16:colId xmlns:a16="http://schemas.microsoft.com/office/drawing/2014/main" val="4271986023"/>
                    </a:ext>
                  </a:extLst>
                </a:gridCol>
                <a:gridCol w="2033911">
                  <a:extLst>
                    <a:ext uri="{9D8B030D-6E8A-4147-A177-3AD203B41FA5}">
                      <a16:colId xmlns:a16="http://schemas.microsoft.com/office/drawing/2014/main" val="3881155516"/>
                    </a:ext>
                  </a:extLst>
                </a:gridCol>
                <a:gridCol w="2033911">
                  <a:extLst>
                    <a:ext uri="{9D8B030D-6E8A-4147-A177-3AD203B41FA5}">
                      <a16:colId xmlns:a16="http://schemas.microsoft.com/office/drawing/2014/main" val="2061158177"/>
                    </a:ext>
                  </a:extLst>
                </a:gridCol>
                <a:gridCol w="2033911">
                  <a:extLst>
                    <a:ext uri="{9D8B030D-6E8A-4147-A177-3AD203B41FA5}">
                      <a16:colId xmlns:a16="http://schemas.microsoft.com/office/drawing/2014/main" val="477810793"/>
                    </a:ext>
                  </a:extLst>
                </a:gridCol>
                <a:gridCol w="2033911">
                  <a:extLst>
                    <a:ext uri="{9D8B030D-6E8A-4147-A177-3AD203B41FA5}">
                      <a16:colId xmlns:a16="http://schemas.microsoft.com/office/drawing/2014/main" val="3024836010"/>
                    </a:ext>
                  </a:extLst>
                </a:gridCol>
              </a:tblGrid>
              <a:tr h="781109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ja-JP" altLang="en-US" sz="1600">
                        <a:effectLst/>
                      </a:endParaRPr>
                    </a:p>
                  </a:txBody>
                  <a:tcPr marL="57150" marR="57150" marT="31750" marB="31750" anchor="ctr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b="1" i="0" u="none" strike="noStrike">
                          <a:solidFill>
                            <a:srgbClr val="536142"/>
                          </a:solidFill>
                          <a:effectLst/>
                          <a:latin typeface="Century Gothic" panose="020B0502020202020204" pitchFamily="34" charset="0"/>
                        </a:rPr>
                        <a:t>講師</a:t>
                      </a:r>
                      <a:endParaRPr lang="ja-JP" altLang="en-US" sz="1600">
                        <a:effectLst/>
                      </a:endParaRPr>
                    </a:p>
                  </a:txBody>
                  <a:tcPr marL="57150" marR="57150" marT="31750" marB="3175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b="1" i="0" u="none" strike="noStrike">
                          <a:solidFill>
                            <a:srgbClr val="536142"/>
                          </a:solidFill>
                          <a:effectLst/>
                          <a:latin typeface="Century Gothic" panose="020B0502020202020204" pitchFamily="34" charset="0"/>
                        </a:rPr>
                        <a:t>参加者</a:t>
                      </a:r>
                      <a:r>
                        <a:rPr lang="en-US" altLang="ja-JP" sz="1600" b="1" i="0" u="none" strike="noStrike" dirty="0">
                          <a:solidFill>
                            <a:srgbClr val="536142"/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  <a:endParaRPr lang="ja-JP" altLang="en-US" sz="1600">
                        <a:effectLst/>
                      </a:endParaRP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b="1" i="0" u="none" strike="noStrike">
                          <a:solidFill>
                            <a:srgbClr val="536142"/>
                          </a:solidFill>
                          <a:effectLst/>
                          <a:latin typeface="Century Gothic" panose="020B0502020202020204" pitchFamily="34" charset="0"/>
                        </a:rPr>
                        <a:t>ー 対面 ー</a:t>
                      </a:r>
                      <a:endParaRPr lang="ja-JP" altLang="en-US" sz="1600">
                        <a:effectLst/>
                      </a:endParaRPr>
                    </a:p>
                  </a:txBody>
                  <a:tcPr marL="57150" marR="57150" marT="31750" marB="3175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AAD6">
                        <a:alpha val="2274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b="1" i="0" u="none" strike="noStrike">
                          <a:solidFill>
                            <a:srgbClr val="536142"/>
                          </a:solidFill>
                          <a:effectLst/>
                          <a:latin typeface="Century Gothic" panose="020B0502020202020204" pitchFamily="34" charset="0"/>
                        </a:rPr>
                        <a:t>参加者</a:t>
                      </a:r>
                      <a:r>
                        <a:rPr lang="en-US" altLang="ja-JP" sz="1600" b="1" i="0" u="none" strike="noStrike" dirty="0">
                          <a:solidFill>
                            <a:srgbClr val="536142"/>
                          </a:solidFill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ja-JP" altLang="en-US" sz="1600">
                        <a:effectLst/>
                      </a:endParaRP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b="1" i="0" u="none" strike="noStrike" spc="-150">
                          <a:solidFill>
                            <a:srgbClr val="536142"/>
                          </a:solidFill>
                          <a:effectLst/>
                          <a:latin typeface="Century Gothic" panose="020B0502020202020204" pitchFamily="34" charset="0"/>
                        </a:rPr>
                        <a:t>ー リアルタイム型 ー</a:t>
                      </a:r>
                      <a:endParaRPr lang="ja-JP" altLang="en-US" sz="1600" spc="-150">
                        <a:effectLst/>
                      </a:endParaRPr>
                    </a:p>
                  </a:txBody>
                  <a:tcPr marL="57150" marR="57150" marT="31750" marB="3175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AAD6">
                        <a:alpha val="2274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b="1" i="0" u="none" strike="noStrike">
                          <a:solidFill>
                            <a:srgbClr val="536142"/>
                          </a:solidFill>
                          <a:effectLst/>
                          <a:latin typeface="Century Gothic" panose="020B0502020202020204" pitchFamily="34" charset="0"/>
                        </a:rPr>
                        <a:t>参加者</a:t>
                      </a:r>
                      <a:r>
                        <a:rPr lang="en-US" altLang="ja-JP" sz="1600" b="1" i="0" u="none" strike="noStrike" dirty="0">
                          <a:solidFill>
                            <a:srgbClr val="536142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ja-JP" altLang="en-US" sz="1600">
                        <a:effectLst/>
                      </a:endParaRPr>
                    </a:p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b="1" i="0" u="none" strike="noStrike" spc="-150">
                          <a:solidFill>
                            <a:srgbClr val="536142"/>
                          </a:solidFill>
                          <a:effectLst/>
                          <a:latin typeface="Century Gothic" panose="020B0502020202020204" pitchFamily="34" charset="0"/>
                        </a:rPr>
                        <a:t>ー オンデマンド型 ー</a:t>
                      </a:r>
                      <a:endParaRPr lang="en-US" altLang="ja-JP" sz="1600" b="1" i="0" u="none" strike="noStrike" spc="-150" dirty="0">
                        <a:solidFill>
                          <a:srgbClr val="536142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150" marR="57150" marT="31750" marB="3175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905808"/>
                  </a:ext>
                </a:extLst>
              </a:tr>
              <a:tr h="1298211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音声</a:t>
                      </a:r>
                      <a:endParaRPr lang="ja-JP" altLang="en-US" sz="2000">
                        <a:effectLst/>
                      </a:endParaRPr>
                    </a:p>
                  </a:txBody>
                  <a:tcPr marL="57150" marR="57150" marT="31750" marB="31750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EE"/>
                    </a:solidFill>
                  </a:tcPr>
                </a:tc>
                <a:tc>
                  <a:txBody>
                    <a:bodyPr/>
                    <a:lstStyle/>
                    <a:p>
                      <a:pPr marL="141288" indent="-141288"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・イヤホンマイクを装着する</a:t>
                      </a:r>
                      <a:endParaRPr lang="en-US" altLang="ja-JP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141288" indent="-141288"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・イヤホンマイクから音声を届ける</a:t>
                      </a:r>
                      <a:endParaRPr lang="ja-JP" altLang="en-US" sz="2000">
                        <a:effectLst/>
                      </a:endParaRPr>
                    </a:p>
                  </a:txBody>
                  <a:tcPr marL="57150" marR="57150" marT="31750" marB="3175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直接講師の講義を聴く</a:t>
                      </a:r>
                      <a:endParaRPr lang="ja-JP" altLang="en-US" sz="2000">
                        <a:effectLst/>
                      </a:endParaRPr>
                    </a:p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ja-JP" altLang="en-US" sz="2000">
                        <a:effectLst/>
                      </a:endParaRPr>
                    </a:p>
                  </a:txBody>
                  <a:tcPr marL="57150" marR="57150" marT="31750" marB="3175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AAD6">
                        <a:alpha val="2274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イヤホンで講義を聴く</a:t>
                      </a:r>
                      <a:endParaRPr lang="ja-JP" altLang="en-US" sz="2000">
                        <a:effectLst/>
                      </a:endParaRPr>
                    </a:p>
                  </a:txBody>
                  <a:tcPr marL="57150" marR="57150" marT="31750" marB="3175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AAD6">
                        <a:alpha val="2274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コンテンツの音声を聴く</a:t>
                      </a:r>
                      <a:endParaRPr lang="ja-JP" altLang="en-US" sz="2000">
                        <a:effectLst/>
                      </a:endParaRPr>
                    </a:p>
                  </a:txBody>
                  <a:tcPr marL="57150" marR="57150" marT="31750" marB="3175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355766"/>
                  </a:ext>
                </a:extLst>
              </a:tr>
              <a:tr h="1298211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視聴</a:t>
                      </a:r>
                      <a:endParaRPr lang="ja-JP" altLang="en-US" sz="2000">
                        <a:effectLst/>
                      </a:endParaRPr>
                    </a:p>
                    <a:p>
                      <a:pPr algn="ctr"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ja-JP" altLang="en-US" sz="2000">
                        <a:effectLst/>
                      </a:endParaRPr>
                    </a:p>
                  </a:txBody>
                  <a:tcPr marL="57150" marR="57150" marT="31750" marB="31750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EE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ビデオ会議システムの画面を研修会場のスクリーンに投影する</a:t>
                      </a:r>
                      <a:endParaRPr lang="ja-JP" altLang="en-US" sz="2000">
                        <a:effectLst/>
                      </a:endParaRPr>
                    </a:p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ja-JP" altLang="en-US" sz="2000">
                        <a:effectLst/>
                      </a:endParaRPr>
                    </a:p>
                  </a:txBody>
                  <a:tcPr marL="57150" marR="57150" marT="31750" marB="3175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研修会場のスクリーンをみる</a:t>
                      </a:r>
                      <a:endParaRPr lang="ja-JP" altLang="en-US" sz="2000">
                        <a:effectLst/>
                      </a:endParaRPr>
                    </a:p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※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教室内でビデオ会議システムに接続しない</a:t>
                      </a:r>
                      <a:endParaRPr lang="ja-JP" altLang="en-US" sz="2000">
                        <a:effectLst/>
                      </a:endParaRPr>
                    </a:p>
                  </a:txBody>
                  <a:tcPr marL="57150" marR="57150" marT="31750" marB="3175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AAD6">
                        <a:alpha val="2274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ビデオ会議システムに接続して視聴する</a:t>
                      </a:r>
                      <a:endParaRPr lang="ja-JP" altLang="en-US" sz="2000">
                        <a:effectLst/>
                      </a:endParaRPr>
                    </a:p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ja-JP" altLang="en-US" sz="2000">
                        <a:effectLst/>
                      </a:endParaRPr>
                    </a:p>
                  </a:txBody>
                  <a:tcPr marL="57150" marR="57150" marT="31750" marB="3175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AAD6">
                        <a:alpha val="2274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コンテンツを視聴する</a:t>
                      </a:r>
                      <a:endParaRPr lang="ja-JP" altLang="en-US" sz="2000">
                        <a:effectLst/>
                      </a:endParaRPr>
                    </a:p>
                  </a:txBody>
                  <a:tcPr marL="57150" marR="57150" marT="31750" marB="3175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98875"/>
                  </a:ext>
                </a:extLst>
              </a:tr>
              <a:tr h="701826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ワーク</a:t>
                      </a:r>
                      <a:endParaRPr lang="ja-JP" altLang="en-US" sz="2000">
                        <a:effectLst/>
                      </a:endParaRPr>
                    </a:p>
                  </a:txBody>
                  <a:tcPr marL="57150" marR="57150" marT="31750" marB="31750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EE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人数に応じてグループを設定する</a:t>
                      </a:r>
                      <a:endParaRPr lang="ja-JP" altLang="en-US" sz="2000">
                        <a:effectLst/>
                      </a:endParaRPr>
                    </a:p>
                  </a:txBody>
                  <a:tcPr marL="57150" marR="57150" marT="31750" marB="3175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研修会場の学生とワークを行う</a:t>
                      </a:r>
                      <a:endParaRPr lang="ja-JP" altLang="en-US" sz="2000">
                        <a:effectLst/>
                      </a:endParaRPr>
                    </a:p>
                  </a:txBody>
                  <a:tcPr marL="57150" marR="57150" marT="31750" marB="3175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AAD6">
                        <a:alpha val="2274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ブレイクアウトセッションでワークを行う</a:t>
                      </a:r>
                      <a:endParaRPr lang="ja-JP" altLang="en-US" sz="2000">
                        <a:effectLst/>
                      </a:endParaRPr>
                    </a:p>
                  </a:txBody>
                  <a:tcPr marL="57150" marR="57150" marT="31750" marB="3175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AAD6">
                        <a:alpha val="2274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講師の指示に従い、自宅などでワークを行う</a:t>
                      </a:r>
                      <a:endParaRPr lang="ja-JP" altLang="en-US" sz="2000">
                        <a:effectLst/>
                      </a:endParaRPr>
                    </a:p>
                  </a:txBody>
                  <a:tcPr marL="57150" marR="57150" marT="31750" marB="3175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817273"/>
                  </a:ext>
                </a:extLst>
              </a:tr>
              <a:tr h="1298211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質疑応答</a:t>
                      </a:r>
                      <a:endParaRPr lang="ja-JP" altLang="en-US" sz="2000">
                        <a:effectLst/>
                      </a:endParaRPr>
                    </a:p>
                  </a:txBody>
                  <a:tcPr marL="57150" marR="57150" marT="31750" marB="31750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EE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研修会場の参加者からの質問、チャットからの質問内容は、読み上げて共有する</a:t>
                      </a:r>
                      <a:endParaRPr lang="ja-JP" altLang="en-US" sz="2000">
                        <a:effectLst/>
                      </a:endParaRPr>
                    </a:p>
                  </a:txBody>
                  <a:tcPr marL="57150" marR="57150" marT="31750" marB="3175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直接質問する</a:t>
                      </a:r>
                      <a:endParaRPr lang="ja-JP" altLang="en-US" sz="2000">
                        <a:effectLst/>
                      </a:endParaRPr>
                    </a:p>
                  </a:txBody>
                  <a:tcPr marL="57150" marR="57150" marT="31750" marB="3175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AAD6">
                        <a:alpha val="2274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チャットで質問する</a:t>
                      </a:r>
                      <a:endParaRPr lang="ja-JP" altLang="en-US" sz="2000">
                        <a:effectLst/>
                      </a:endParaRPr>
                    </a:p>
                  </a:txBody>
                  <a:tcPr marL="57150" marR="57150" marT="31750" marB="3175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AAD6">
                        <a:alpha val="2274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講師の指示に従い、フォーラムなどから質問する</a:t>
                      </a:r>
                      <a:endParaRPr lang="ja-JP" altLang="en-US" sz="2000">
                        <a:effectLst/>
                      </a:endParaRPr>
                    </a:p>
                  </a:txBody>
                  <a:tcPr marL="57150" marR="57150" marT="31750" marB="3175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639120"/>
                  </a:ext>
                </a:extLst>
              </a:tr>
              <a:tr h="684615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>
                          <a:effectLst/>
                        </a:rPr>
                        <a:t>時期</a:t>
                      </a:r>
                    </a:p>
                  </a:txBody>
                  <a:tcPr marL="57150" marR="57150" marT="31750" marB="31750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EE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>
                          <a:effectLst/>
                        </a:rPr>
                        <a:t>開講期間に対応する</a:t>
                      </a:r>
                    </a:p>
                  </a:txBody>
                  <a:tcPr marL="57150" marR="57150" marT="31750" marB="3175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>
                          <a:effectLst/>
                        </a:rPr>
                        <a:t>同じ時間に対面またはオンラインで受講する</a:t>
                      </a:r>
                    </a:p>
                  </a:txBody>
                  <a:tcPr marL="57150" marR="57150" marT="31750" marB="3175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AAD6">
                        <a:alpha val="2274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altLang="en-US" sz="1200">
                        <a:effectLst/>
                      </a:endParaRPr>
                    </a:p>
                  </a:txBody>
                  <a:tcPr marL="57150" marR="57150" marT="31750" marB="3175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EE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200">
                          <a:effectLst/>
                        </a:rPr>
                        <a:t>後日、配信されたコンテンツで受講する</a:t>
                      </a:r>
                    </a:p>
                  </a:txBody>
                  <a:tcPr marL="57150" marR="57150" marT="31750" marB="3175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602126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8A9D6039-AE9D-684E-9177-6025C255F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" y="2709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0C3E0F-8934-A84A-89D5-59EE1493D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49" y="6514110"/>
            <a:ext cx="3086100" cy="365125"/>
          </a:xfrm>
        </p:spPr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744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192</Words>
  <Application>Microsoft Macintosh PowerPoint</Application>
  <PresentationFormat>画面に合わせる (4:3)</PresentationFormat>
  <Paragraphs>41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</vt:lpstr>
      <vt:lpstr>游ゴシック</vt:lpstr>
      <vt:lpstr>Arial</vt:lpstr>
      <vt:lpstr>Century Gothic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杉浦　真由美</dc:creator>
  <cp:lastModifiedBy>杉浦　真由美</cp:lastModifiedBy>
  <cp:revision>9</cp:revision>
  <dcterms:created xsi:type="dcterms:W3CDTF">2021-08-09T07:25:06Z</dcterms:created>
  <dcterms:modified xsi:type="dcterms:W3CDTF">2021-08-14T04:30:01Z</dcterms:modified>
</cp:coreProperties>
</file>